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2"/>
    <p:restoredTop sz="94820"/>
  </p:normalViewPr>
  <p:slideViewPr>
    <p:cSldViewPr snapToGrid="0">
      <p:cViewPr varScale="1">
        <p:scale>
          <a:sx n="33" d="100"/>
          <a:sy n="3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1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3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8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0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6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8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2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0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45-0919-F345-A50F-85B6DFCF0303}" type="datetimeFigureOut"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362B-81B3-A441-A3D4-F915099009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8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7504B56B-B6F6-0A86-4773-59B25B09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95" y="11372260"/>
            <a:ext cx="1072827" cy="70905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3133A4A2-913A-54C7-DB88-06DB0E06F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3"/>
          <a:stretch/>
        </p:blipFill>
        <p:spPr>
          <a:xfrm>
            <a:off x="1110344" y="7767256"/>
            <a:ext cx="1658688" cy="17308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8E6480E-5136-5CCB-F68A-0084EEF746F6}"/>
              </a:ext>
            </a:extLst>
          </p:cNvPr>
          <p:cNvSpPr txBox="1"/>
          <p:nvPr/>
        </p:nvSpPr>
        <p:spPr>
          <a:xfrm>
            <a:off x="2815728" y="8093412"/>
            <a:ext cx="33952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Boîtes polystyrène: propres, </a:t>
            </a:r>
            <a:r>
              <a:rPr lang="fr-FR" sz="1600" b="1"/>
              <a:t>blanches</a:t>
            </a:r>
            <a:r>
              <a:rPr lang="fr-FR" sz="1600"/>
              <a:t>, </a:t>
            </a:r>
            <a:r>
              <a:rPr lang="fr-FR" sz="1600" b="1"/>
              <a:t>sans étiquette/adhésif</a:t>
            </a:r>
          </a:p>
          <a:p>
            <a:pPr>
              <a:spcBef>
                <a:spcPts val="600"/>
              </a:spcBef>
            </a:pPr>
            <a:r>
              <a:rPr lang="fr-FR" sz="1600"/>
              <a:t>Polystyrene boxes: </a:t>
            </a:r>
            <a:r>
              <a:rPr lang="fr-FR" sz="1600" b="1"/>
              <a:t>clean, white and without labels/adhesives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3D7F64-E713-8AF3-A2CE-EC4525422A90}"/>
              </a:ext>
            </a:extLst>
          </p:cNvPr>
          <p:cNvSpPr txBox="1"/>
          <p:nvPr/>
        </p:nvSpPr>
        <p:spPr>
          <a:xfrm>
            <a:off x="4962637" y="1010077"/>
            <a:ext cx="21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Local déchets </a:t>
            </a:r>
            <a:r>
              <a:rPr lang="fr-FR">
                <a:solidFill>
                  <a:srgbClr val="FF0000"/>
                </a:solidFill>
              </a:rPr>
              <a:t>BBS-1</a:t>
            </a:r>
            <a:r>
              <a:rPr lang="fr-FR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6F16F3-EED9-E487-04FF-8681870FFB3C}"/>
              </a:ext>
            </a:extLst>
          </p:cNvPr>
          <p:cNvSpPr txBox="1"/>
          <p:nvPr/>
        </p:nvSpPr>
        <p:spPr>
          <a:xfrm>
            <a:off x="1830814" y="3756360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Cartouches encre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78ED49-C2D3-4DE5-1754-4D22BBC072FF}"/>
              </a:ext>
            </a:extLst>
          </p:cNvPr>
          <p:cNvSpPr txBox="1"/>
          <p:nvPr/>
        </p:nvSpPr>
        <p:spPr>
          <a:xfrm>
            <a:off x="2591600" y="492818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Piles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07AAF3-F657-AB39-7B59-F4982469118D}"/>
              </a:ext>
            </a:extLst>
          </p:cNvPr>
          <p:cNvSpPr txBox="1"/>
          <p:nvPr/>
        </p:nvSpPr>
        <p:spPr>
          <a:xfrm>
            <a:off x="270129" y="5098261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Plastique bureautique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5DD6E28-0D04-5663-5DA8-C237833DBD67}"/>
              </a:ext>
            </a:extLst>
          </p:cNvPr>
          <p:cNvCxnSpPr>
            <a:cxnSpLocks/>
          </p:cNvCxnSpPr>
          <p:nvPr/>
        </p:nvCxnSpPr>
        <p:spPr>
          <a:xfrm>
            <a:off x="4242933" y="1737377"/>
            <a:ext cx="867882" cy="0"/>
          </a:xfrm>
          <a:prstGeom prst="straightConnector1">
            <a:avLst/>
          </a:prstGeom>
          <a:ln w="28575" cap="flat">
            <a:solidFill>
              <a:schemeClr val="accent6">
                <a:lumMod val="75000"/>
              </a:schemeClr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DD70EED-57C7-B777-7365-307517134B14}"/>
              </a:ext>
            </a:extLst>
          </p:cNvPr>
          <p:cNvCxnSpPr>
            <a:cxnSpLocks/>
          </p:cNvCxnSpPr>
          <p:nvPr/>
        </p:nvCxnSpPr>
        <p:spPr>
          <a:xfrm>
            <a:off x="3520026" y="10075023"/>
            <a:ext cx="1192992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CA2FD61-CBE8-DA40-D8D2-1AA0AF28376F}"/>
              </a:ext>
            </a:extLst>
          </p:cNvPr>
          <p:cNvCxnSpPr>
            <a:cxnSpLocks/>
          </p:cNvCxnSpPr>
          <p:nvPr/>
        </p:nvCxnSpPr>
        <p:spPr>
          <a:xfrm flipV="1">
            <a:off x="3609246" y="10377453"/>
            <a:ext cx="1143619" cy="9199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32FB678-D24C-6DF9-FEB3-D1071E4D95C6}"/>
              </a:ext>
            </a:extLst>
          </p:cNvPr>
          <p:cNvSpPr txBox="1"/>
          <p:nvPr/>
        </p:nvSpPr>
        <p:spPr>
          <a:xfrm>
            <a:off x="2619632" y="0"/>
            <a:ext cx="4046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>
                <a:solidFill>
                  <a:schemeClr val="accent6">
                    <a:lumMod val="75000"/>
                  </a:schemeClr>
                </a:solidFill>
              </a:rPr>
              <a:t>Déchets à recycler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A95FE70-65FA-32CA-5145-44795A174371}"/>
              </a:ext>
            </a:extLst>
          </p:cNvPr>
          <p:cNvCxnSpPr>
            <a:cxnSpLocks/>
          </p:cNvCxnSpPr>
          <p:nvPr/>
        </p:nvCxnSpPr>
        <p:spPr>
          <a:xfrm>
            <a:off x="3291840" y="4271554"/>
            <a:ext cx="1371600" cy="4702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65982AC-8C00-6B93-672B-FF23CE8328CB}"/>
              </a:ext>
            </a:extLst>
          </p:cNvPr>
          <p:cNvSpPr txBox="1"/>
          <p:nvPr/>
        </p:nvSpPr>
        <p:spPr>
          <a:xfrm>
            <a:off x="642313" y="2351597"/>
            <a:ext cx="4607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/>
              <a:t>Plastique</a:t>
            </a:r>
            <a:r>
              <a:rPr lang="fr-FR" sz="1600" b="1"/>
              <a:t> propre, sans étiquettes/adhésifs</a:t>
            </a:r>
          </a:p>
          <a:p>
            <a:pPr algn="ctr">
              <a:spcBef>
                <a:spcPts val="600"/>
              </a:spcBef>
            </a:pPr>
            <a:r>
              <a:rPr lang="fr-FR" sz="1600" b="1"/>
              <a:t>Clean </a:t>
            </a:r>
            <a:r>
              <a:rPr lang="fr-FR" sz="1600"/>
              <a:t>plastic</a:t>
            </a:r>
            <a:r>
              <a:rPr lang="fr-FR" sz="1600" b="1"/>
              <a:t> without labels/adhesives</a:t>
            </a:r>
          </a:p>
          <a:p>
            <a:pPr algn="ctr">
              <a:spcBef>
                <a:spcPts val="600"/>
              </a:spcBef>
            </a:pPr>
            <a:r>
              <a:rPr lang="fr-FR" sz="1400"/>
              <a:t>Please, separate the clear plastic from the </a:t>
            </a:r>
            <a:r>
              <a:rPr lang="fr-FR" sz="1400">
                <a:solidFill>
                  <a:srgbClr val="FF0000"/>
                </a:solidFill>
              </a:rPr>
              <a:t>c</a:t>
            </a:r>
            <a:r>
              <a:rPr lang="fr-FR" sz="1400">
                <a:solidFill>
                  <a:srgbClr val="92D050"/>
                </a:solidFill>
              </a:rPr>
              <a:t>o</a:t>
            </a:r>
            <a:r>
              <a:rPr lang="fr-FR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fr-FR" sz="1400">
                <a:solidFill>
                  <a:srgbClr val="00B050"/>
                </a:solidFill>
              </a:rPr>
              <a:t>o</a:t>
            </a:r>
            <a:r>
              <a:rPr lang="fr-FR" sz="1400">
                <a:solidFill>
                  <a:schemeClr val="accent1"/>
                </a:solidFill>
              </a:rPr>
              <a:t>u</a:t>
            </a:r>
            <a:r>
              <a:rPr lang="fr-FR" sz="1400">
                <a:solidFill>
                  <a:srgbClr val="FF0000"/>
                </a:solidFill>
              </a:rPr>
              <a:t>r</a:t>
            </a:r>
            <a:r>
              <a:rPr lang="fr-FR" sz="1400">
                <a:solidFill>
                  <a:srgbClr val="0070C0"/>
                </a:solidFill>
              </a:rPr>
              <a:t>e</a:t>
            </a:r>
            <a:r>
              <a:rPr lang="fr-FR" sz="1400">
                <a:solidFill>
                  <a:srgbClr val="7030A0"/>
                </a:solidFill>
              </a:rPr>
              <a:t>d</a:t>
            </a:r>
            <a:r>
              <a:rPr lang="fr-FR" sz="1400"/>
              <a:t> tip racks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8E3095-3991-04A2-09B5-43497786B4BC}"/>
              </a:ext>
            </a:extLst>
          </p:cNvPr>
          <p:cNvSpPr txBox="1"/>
          <p:nvPr/>
        </p:nvSpPr>
        <p:spPr>
          <a:xfrm>
            <a:off x="1002640" y="10586161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/>
              <a:t>Bouchons vissés </a:t>
            </a:r>
            <a:r>
              <a:rPr lang="fr-FR" sz="1600"/>
              <a:t>sur les bouteilles</a:t>
            </a:r>
          </a:p>
          <a:p>
            <a:r>
              <a:rPr lang="fr-FR" sz="1600" b="1"/>
              <a:t>Caps screwed </a:t>
            </a:r>
            <a:r>
              <a:rPr lang="fr-FR" sz="1600"/>
              <a:t>onto bottles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409E37-2686-BF9F-F0DC-57EF096D29D7}"/>
              </a:ext>
            </a:extLst>
          </p:cNvPr>
          <p:cNvSpPr txBox="1"/>
          <p:nvPr/>
        </p:nvSpPr>
        <p:spPr>
          <a:xfrm>
            <a:off x="6028158" y="11118108"/>
            <a:ext cx="34188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/>
              <a:t>Si vous avez des questions, contacter:</a:t>
            </a:r>
          </a:p>
          <a:p>
            <a:r>
              <a:rPr lang="fr-FR" sz="1200"/>
              <a:t>Alice Bibeyran (alice.bibeyran@inserm.fr)</a:t>
            </a:r>
          </a:p>
          <a:p>
            <a:r>
              <a:rPr lang="fr-FR" sz="1200"/>
              <a:t>Isabelle Iost (isabelle.iost@inserm.fr))</a:t>
            </a:r>
          </a:p>
          <a:p>
            <a:r>
              <a:rPr lang="fr-FR" sz="1200"/>
              <a:t>Groupe DDRS du BBS (ddrs_bbs@diff.u-bordeaux.fr)</a:t>
            </a:r>
          </a:p>
          <a:p>
            <a:endParaRPr lang="fr-FR" sz="120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12B78CE-3031-A539-55D3-DC2D8F0F72E2}"/>
              </a:ext>
            </a:extLst>
          </p:cNvPr>
          <p:cNvCxnSpPr>
            <a:cxnSpLocks/>
          </p:cNvCxnSpPr>
          <p:nvPr/>
        </p:nvCxnSpPr>
        <p:spPr>
          <a:xfrm flipV="1">
            <a:off x="3344091" y="4990011"/>
            <a:ext cx="1319349" cy="4049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FA319A4-6A22-B788-620E-CBB08B80731A}"/>
              </a:ext>
            </a:extLst>
          </p:cNvPr>
          <p:cNvSpPr txBox="1"/>
          <p:nvPr/>
        </p:nvSpPr>
        <p:spPr>
          <a:xfrm>
            <a:off x="4979832" y="3818241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BBS -1</a:t>
            </a:r>
          </a:p>
          <a:p>
            <a:pPr algn="ctr"/>
            <a:r>
              <a:rPr lang="fr-FR">
                <a:solidFill>
                  <a:srgbClr val="FF0000"/>
                </a:solidFill>
              </a:rPr>
              <a:t>lifts A, B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96F28EF-ED24-04C0-934B-5F98F7ACD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52" y="1463671"/>
            <a:ext cx="897652" cy="89217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26ED8D6-91E6-9D61-28B1-9E61DBF15783}"/>
              </a:ext>
            </a:extLst>
          </p:cNvPr>
          <p:cNvSpPr txBox="1"/>
          <p:nvPr/>
        </p:nvSpPr>
        <p:spPr>
          <a:xfrm>
            <a:off x="1262603" y="12216825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Canettes, petits emballages métalliques</a:t>
            </a:r>
          </a:p>
          <a:p>
            <a:r>
              <a:rPr lang="fr-FR" sz="1600"/>
              <a:t>Aluminium cans &amp; small metal packaging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8A0223D-CA09-FB92-4911-2BCF6FA7B4BE}"/>
              </a:ext>
            </a:extLst>
          </p:cNvPr>
          <p:cNvSpPr txBox="1"/>
          <p:nvPr/>
        </p:nvSpPr>
        <p:spPr>
          <a:xfrm>
            <a:off x="5116419" y="9924766"/>
            <a:ext cx="392286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Bacs près de l’ascenseur à </a:t>
            </a:r>
            <a:r>
              <a:rPr lang="fr-FR">
                <a:solidFill>
                  <a:srgbClr val="FF0000"/>
                </a:solidFill>
              </a:rPr>
              <a:t>chaque étage</a:t>
            </a:r>
          </a:p>
          <a:p>
            <a:pPr>
              <a:spcBef>
                <a:spcPts val="600"/>
              </a:spcBef>
            </a:pPr>
            <a:r>
              <a:rPr lang="fr-FR"/>
              <a:t>Bins next to the lift on </a:t>
            </a:r>
            <a:r>
              <a:rPr lang="fr-FR">
                <a:solidFill>
                  <a:srgbClr val="FF0000"/>
                </a:solidFill>
              </a:rPr>
              <a:t>each floor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472151F-D99D-3FCF-8AA7-C7E9430A0BA9}"/>
              </a:ext>
            </a:extLst>
          </p:cNvPr>
          <p:cNvCxnSpPr>
            <a:cxnSpLocks/>
          </p:cNvCxnSpPr>
          <p:nvPr/>
        </p:nvCxnSpPr>
        <p:spPr>
          <a:xfrm>
            <a:off x="5714827" y="8494933"/>
            <a:ext cx="75805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2789C91-B843-4A4F-F1C2-9E88AA500ECA}"/>
              </a:ext>
            </a:extLst>
          </p:cNvPr>
          <p:cNvSpPr txBox="1"/>
          <p:nvPr/>
        </p:nvSpPr>
        <p:spPr>
          <a:xfrm>
            <a:off x="6601693" y="8057661"/>
            <a:ext cx="28111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Local déchet </a:t>
            </a:r>
            <a:r>
              <a:rPr lang="fr-FR">
                <a:solidFill>
                  <a:srgbClr val="FF0000"/>
                </a:solidFill>
              </a:rPr>
              <a:t>à notre étage </a:t>
            </a:r>
            <a:r>
              <a:rPr lang="fr-FR"/>
              <a:t>(S5047a, face ascenseur D)</a:t>
            </a:r>
          </a:p>
          <a:p>
            <a:pPr>
              <a:spcBef>
                <a:spcPts val="600"/>
              </a:spcBef>
            </a:pPr>
            <a:r>
              <a:rPr lang="fr-FR"/>
              <a:t>Waste room </a:t>
            </a:r>
            <a:r>
              <a:rPr lang="fr-FR">
                <a:solidFill>
                  <a:srgbClr val="FF0000"/>
                </a:solidFill>
              </a:rPr>
              <a:t>on our floor</a:t>
            </a:r>
          </a:p>
          <a:p>
            <a:r>
              <a:rPr lang="fr-FR"/>
              <a:t>(S5047a, facing lift D)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3FC2221-A467-D132-AD67-53FA08DE2A48}"/>
              </a:ext>
            </a:extLst>
          </p:cNvPr>
          <p:cNvSpPr txBox="1"/>
          <p:nvPr/>
        </p:nvSpPr>
        <p:spPr>
          <a:xfrm flipH="1">
            <a:off x="6845388" y="3158175"/>
            <a:ext cx="2444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Chaque labo doit descendre ses déchets!</a:t>
            </a:r>
          </a:p>
          <a:p>
            <a:endParaRPr lang="fr-FR">
              <a:solidFill>
                <a:srgbClr val="FF0000"/>
              </a:solidFill>
            </a:endParaRPr>
          </a:p>
          <a:p>
            <a:r>
              <a:rPr lang="fr-FR">
                <a:solidFill>
                  <a:srgbClr val="FF0000"/>
                </a:solidFill>
              </a:rPr>
              <a:t>Every lab has to take down its waste!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D3F1ADD-1DD6-E1A8-40A6-0FDCB7A7A535}"/>
              </a:ext>
            </a:extLst>
          </p:cNvPr>
          <p:cNvSpPr txBox="1"/>
          <p:nvPr/>
        </p:nvSpPr>
        <p:spPr>
          <a:xfrm>
            <a:off x="7380813" y="2563508"/>
            <a:ext cx="55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/>
              <a:t>⚠︎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5855627-6854-F87D-9CA6-EA5D0FD79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859" y="4468139"/>
            <a:ext cx="962528" cy="96252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2C79923-ACDA-AE3B-100F-3E6FE0AB0395}"/>
              </a:ext>
            </a:extLst>
          </p:cNvPr>
          <p:cNvSpPr txBox="1"/>
          <p:nvPr/>
        </p:nvSpPr>
        <p:spPr>
          <a:xfrm>
            <a:off x="5417458" y="2398540"/>
            <a:ext cx="83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E-0033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F7443C0-CAF8-760F-A7C6-2D2B1B3463CA}"/>
              </a:ext>
            </a:extLst>
          </p:cNvPr>
          <p:cNvCxnSpPr/>
          <p:nvPr/>
        </p:nvCxnSpPr>
        <p:spPr>
          <a:xfrm>
            <a:off x="300576" y="7565442"/>
            <a:ext cx="882224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5B857A3-1D2A-02F9-5A96-B8E0DE2D8D01}"/>
              </a:ext>
            </a:extLst>
          </p:cNvPr>
          <p:cNvCxnSpPr/>
          <p:nvPr/>
        </p:nvCxnSpPr>
        <p:spPr>
          <a:xfrm>
            <a:off x="4416724" y="11320502"/>
            <a:ext cx="753374" cy="7533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6A6B0C5-01F5-F63E-7BB0-6A044F2EB9E2}"/>
              </a:ext>
            </a:extLst>
          </p:cNvPr>
          <p:cNvCxnSpPr>
            <a:cxnSpLocks/>
          </p:cNvCxnSpPr>
          <p:nvPr/>
        </p:nvCxnSpPr>
        <p:spPr>
          <a:xfrm flipV="1">
            <a:off x="4390845" y="11317626"/>
            <a:ext cx="753374" cy="7533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que 33">
            <a:extLst>
              <a:ext uri="{FF2B5EF4-FFF2-40B4-BE49-F238E27FC236}">
                <a16:creationId xmlns:a16="http://schemas.microsoft.com/office/drawing/2014/main" id="{8AC82273-CF28-073A-FCB2-2006AF0EB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0682" y="239707"/>
            <a:ext cx="1275586" cy="127558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54C11C2-93D3-31AC-798E-68F639512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73" y="9535596"/>
            <a:ext cx="720649" cy="93060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5597F20-DF62-EAD4-AEAC-81A1AB437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283" y="1216829"/>
            <a:ext cx="757166" cy="9332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D8D663C-F16A-EEFD-CD76-AA97A4DCE8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96" y="7972626"/>
            <a:ext cx="787666" cy="91990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AAA5FF9-FDCF-BD12-CAB3-B52E0893D4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65"/>
          <a:stretch/>
        </p:blipFill>
        <p:spPr>
          <a:xfrm>
            <a:off x="296484" y="11314663"/>
            <a:ext cx="694733" cy="715236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D35C92E4-15F8-69EA-D3DE-3A01FAD670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4489" y="1039758"/>
            <a:ext cx="2707849" cy="122655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CA892CE6-FA9A-D152-0C2E-EDD3302B44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1051" y="9448940"/>
            <a:ext cx="1345475" cy="120727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8F8AB4F5-636B-946B-49B2-56235C9A57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7000" y="11315700"/>
            <a:ext cx="524933" cy="96520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747D7E44-37D6-05B6-0456-AEA4C505A46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542"/>
          <a:stretch/>
        </p:blipFill>
        <p:spPr>
          <a:xfrm>
            <a:off x="2181497" y="11371680"/>
            <a:ext cx="1665514" cy="8905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2CF177-7711-1383-8E57-91C373FDA27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302" r="4172" b="1782"/>
          <a:stretch/>
        </p:blipFill>
        <p:spPr>
          <a:xfrm rot="1298673">
            <a:off x="843739" y="3959713"/>
            <a:ext cx="680097" cy="100949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171E049-F2A9-FC68-380B-5C35A9CC0AB8}"/>
              </a:ext>
            </a:extLst>
          </p:cNvPr>
          <p:cNvSpPr txBox="1"/>
          <p:nvPr/>
        </p:nvSpPr>
        <p:spPr>
          <a:xfrm>
            <a:off x="114501" y="3745475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Ampoules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1CA10A15-55C3-73F5-B755-47FB9BF7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71" y="6394886"/>
            <a:ext cx="1441543" cy="9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A9E3C0B-63EF-5C7B-EF80-6C282FAEC596}"/>
              </a:ext>
            </a:extLst>
          </p:cNvPr>
          <p:cNvSpPr txBox="1"/>
          <p:nvPr/>
        </p:nvSpPr>
        <p:spPr>
          <a:xfrm>
            <a:off x="1807191" y="6622261"/>
            <a:ext cx="222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Equipement électrique et électronique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F55A576-3553-D3A9-62E2-02D193CBB2A2}"/>
              </a:ext>
            </a:extLst>
          </p:cNvPr>
          <p:cNvCxnSpPr>
            <a:cxnSpLocks/>
          </p:cNvCxnSpPr>
          <p:nvPr/>
        </p:nvCxnSpPr>
        <p:spPr>
          <a:xfrm>
            <a:off x="5081451" y="6923315"/>
            <a:ext cx="141078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5D5016AA-CDF9-2FDF-4D30-037F2CD3B396}"/>
              </a:ext>
            </a:extLst>
          </p:cNvPr>
          <p:cNvSpPr txBox="1"/>
          <p:nvPr/>
        </p:nvSpPr>
        <p:spPr>
          <a:xfrm>
            <a:off x="6544490" y="6675119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Envoyer e-mail à </a:t>
            </a:r>
            <a:r>
              <a:rPr lang="fr-FR" sz="1600">
                <a:solidFill>
                  <a:srgbClr val="000000"/>
                </a:solidFill>
                <a:effectLst/>
              </a:rPr>
              <a:t>DSO Carreire</a:t>
            </a:r>
          </a:p>
          <a:p>
            <a:r>
              <a:rPr lang="fr-FR" sz="1600">
                <a:solidFill>
                  <a:srgbClr val="000000"/>
                </a:solidFill>
              </a:rPr>
              <a:t>benoit.brun@u-bordeaux.fr</a:t>
            </a:r>
            <a:endParaRPr lang="fr-FR" sz="160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22186511-11CB-3D76-3588-58B52BD3FF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79004" y="4047936"/>
            <a:ext cx="1225454" cy="78559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DFEC133-AD14-327F-1FFE-A38B5D2F22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6087" y="5357308"/>
            <a:ext cx="757375" cy="51214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8737B9E-44DD-0E8D-D794-1682D97B4B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803056" y="5059854"/>
            <a:ext cx="965184" cy="16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993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</TotalTime>
  <Words>203</Words>
  <Application>Microsoft Office PowerPoint</Application>
  <PresentationFormat>A3 (297 x 420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Iost</dc:creator>
  <cp:lastModifiedBy>Annabel AR. Reynaud</cp:lastModifiedBy>
  <cp:revision>11</cp:revision>
  <dcterms:created xsi:type="dcterms:W3CDTF">2024-11-15T08:44:11Z</dcterms:created>
  <dcterms:modified xsi:type="dcterms:W3CDTF">2025-12-18T13:24:52Z</dcterms:modified>
</cp:coreProperties>
</file>