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9601200" cy="12801600" type="A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622"/>
    <p:restoredTop sz="94820"/>
  </p:normalViewPr>
  <p:slideViewPr>
    <p:cSldViewPr snapToGrid="0">
      <p:cViewPr varScale="1">
        <p:scale>
          <a:sx n="33" d="100"/>
          <a:sy n="33" d="100"/>
        </p:scale>
        <p:origin x="123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90" y="2095078"/>
            <a:ext cx="8161020" cy="4456853"/>
          </a:xfrm>
        </p:spPr>
        <p:txBody>
          <a:bodyPr anchor="b"/>
          <a:lstStyle>
            <a:lvl1pPr algn="ctr">
              <a:defRPr sz="63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0150" y="6723804"/>
            <a:ext cx="7200900" cy="3090756"/>
          </a:xfrm>
        </p:spPr>
        <p:txBody>
          <a:bodyPr/>
          <a:lstStyle>
            <a:lvl1pPr marL="0" indent="0" algn="ctr">
              <a:buNone/>
              <a:defRPr sz="2520"/>
            </a:lvl1pPr>
            <a:lvl2pPr marL="480060" indent="0" algn="ctr">
              <a:buNone/>
              <a:defRPr sz="2100"/>
            </a:lvl2pPr>
            <a:lvl3pPr marL="960120" indent="0" algn="ctr">
              <a:buNone/>
              <a:defRPr sz="1890"/>
            </a:lvl3pPr>
            <a:lvl4pPr marL="1440180" indent="0" algn="ctr">
              <a:buNone/>
              <a:defRPr sz="1680"/>
            </a:lvl4pPr>
            <a:lvl5pPr marL="1920240" indent="0" algn="ctr">
              <a:buNone/>
              <a:defRPr sz="1680"/>
            </a:lvl5pPr>
            <a:lvl6pPr marL="2400300" indent="0" algn="ctr">
              <a:buNone/>
              <a:defRPr sz="1680"/>
            </a:lvl6pPr>
            <a:lvl7pPr marL="2880360" indent="0" algn="ctr">
              <a:buNone/>
              <a:defRPr sz="1680"/>
            </a:lvl7pPr>
            <a:lvl8pPr marL="3360420" indent="0" algn="ctr">
              <a:buNone/>
              <a:defRPr sz="1680"/>
            </a:lvl8pPr>
            <a:lvl9pPr marL="3840480" indent="0" algn="ctr">
              <a:buNone/>
              <a:defRPr sz="168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28B45-0919-F345-A50F-85B6DFCF0303}" type="datetimeFigureOut">
              <a:t>18/12/2025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9362B-81B3-A441-A3D4-F915099009C1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2141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28B45-0919-F345-A50F-85B6DFCF0303}" type="datetimeFigureOut">
              <a:t>18/12/2025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9362B-81B3-A441-A3D4-F915099009C1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4365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0859" y="681567"/>
            <a:ext cx="2070259" cy="10848764"/>
          </a:xfrm>
        </p:spPr>
        <p:txBody>
          <a:bodyPr vert="eaVert"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083" y="681567"/>
            <a:ext cx="6090761" cy="10848764"/>
          </a:xfrm>
        </p:spPr>
        <p:txBody>
          <a:bodyPr vert="eaVert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28B45-0919-F345-A50F-85B6DFCF0303}" type="datetimeFigureOut">
              <a:t>18/12/2025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9362B-81B3-A441-A3D4-F915099009C1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19874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28B45-0919-F345-A50F-85B6DFCF0303}" type="datetimeFigureOut">
              <a:t>18/12/2025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9362B-81B3-A441-A3D4-F915099009C1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73039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082" y="3191514"/>
            <a:ext cx="8281035" cy="5325109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5082" y="8567000"/>
            <a:ext cx="8281035" cy="2800349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/>
                </a:solidFill>
              </a:defRPr>
            </a:lvl1pPr>
            <a:lvl2pPr marL="48006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6012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401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202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4003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803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604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28B45-0919-F345-A50F-85B6DFCF0303}" type="datetimeFigureOut">
              <a:t>18/12/2025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9362B-81B3-A441-A3D4-F915099009C1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73626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0083" y="3407833"/>
            <a:ext cx="4080510" cy="8122498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0608" y="3407833"/>
            <a:ext cx="4080510" cy="8122498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28B45-0919-F345-A50F-85B6DFCF0303}" type="datetimeFigureOut">
              <a:t>18/12/2025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9362B-81B3-A441-A3D4-F915099009C1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09696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681570"/>
            <a:ext cx="8281035" cy="2474384"/>
          </a:xfrm>
        </p:spPr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1334" y="3138171"/>
            <a:ext cx="4061757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334" y="4676140"/>
            <a:ext cx="4061757" cy="6877898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0608" y="3138171"/>
            <a:ext cx="4081761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60608" y="4676140"/>
            <a:ext cx="4081761" cy="6877898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28B45-0919-F345-A50F-85B6DFCF0303}" type="datetimeFigureOut">
              <a:t>18/12/2025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9362B-81B3-A441-A3D4-F915099009C1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1554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28B45-0919-F345-A50F-85B6DFCF0303}" type="datetimeFigureOut">
              <a:t>18/12/2025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9362B-81B3-A441-A3D4-F915099009C1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49486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28B45-0919-F345-A50F-85B6DFCF0303}" type="datetimeFigureOut">
              <a:t>18/12/2025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9362B-81B3-A441-A3D4-F915099009C1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1485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1760" y="1843196"/>
            <a:ext cx="4860608" cy="9097433"/>
          </a:xfrm>
        </p:spPr>
        <p:txBody>
          <a:bodyPr/>
          <a:lstStyle>
            <a:lvl1pPr>
              <a:defRPr sz="3360"/>
            </a:lvl1pPr>
            <a:lvl2pPr>
              <a:defRPr sz="2940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28B45-0919-F345-A50F-85B6DFCF0303}" type="datetimeFigureOut">
              <a:t>18/12/2025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9362B-81B3-A441-A3D4-F915099009C1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92984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81760" y="1843196"/>
            <a:ext cx="4860608" cy="9097433"/>
          </a:xfrm>
        </p:spPr>
        <p:txBody>
          <a:bodyPr anchor="t"/>
          <a:lstStyle>
            <a:lvl1pPr marL="0" indent="0">
              <a:buNone/>
              <a:defRPr sz="3360"/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fr-FR" dirty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28B45-0919-F345-A50F-85B6DFCF0303}" type="datetimeFigureOut">
              <a:t>18/12/2025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9362B-81B3-A441-A3D4-F915099009C1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73037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0083" y="681570"/>
            <a:ext cx="8281035" cy="2474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083" y="3407833"/>
            <a:ext cx="8281035" cy="8122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0083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028B45-0919-F345-A50F-85B6DFCF0303}" type="datetimeFigureOut">
              <a:t>18/12/2025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80398" y="11865189"/>
            <a:ext cx="3240405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0848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19362B-81B3-A441-A3D4-F915099009C1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9872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60120" rtl="0" eaLnBrk="1" latinLnBrk="0" hangingPunct="1">
        <a:lnSpc>
          <a:spcPct val="90000"/>
        </a:lnSpc>
        <a:spcBef>
          <a:spcPct val="0"/>
        </a:spcBef>
        <a:buNone/>
        <a:defRPr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0030" indent="-240030" algn="l" defTabSz="960120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2940" kern="1200">
          <a:solidFill>
            <a:schemeClr val="tx1"/>
          </a:solidFill>
          <a:latin typeface="+mn-lt"/>
          <a:ea typeface="+mn-ea"/>
          <a:cs typeface="+mn-cs"/>
        </a:defRPr>
      </a:lvl1pPr>
      <a:lvl2pPr marL="7200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Image 71">
            <a:extLst>
              <a:ext uri="{FF2B5EF4-FFF2-40B4-BE49-F238E27FC236}">
                <a16:creationId xmlns:a16="http://schemas.microsoft.com/office/drawing/2014/main" id="{7504B56B-B6F6-0A86-4773-59B25B09B6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7895" y="11372260"/>
            <a:ext cx="1072827" cy="709052"/>
          </a:xfrm>
          <a:prstGeom prst="rect">
            <a:avLst/>
          </a:prstGeom>
        </p:spPr>
      </p:pic>
      <p:pic>
        <p:nvPicPr>
          <p:cNvPr id="65" name="Image 64">
            <a:extLst>
              <a:ext uri="{FF2B5EF4-FFF2-40B4-BE49-F238E27FC236}">
                <a16:creationId xmlns:a16="http://schemas.microsoft.com/office/drawing/2014/main" id="{3133A4A2-913A-54C7-DB88-06DB0E06F2A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453"/>
          <a:stretch/>
        </p:blipFill>
        <p:spPr>
          <a:xfrm>
            <a:off x="1110344" y="7767256"/>
            <a:ext cx="1658688" cy="173089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8E6480E-5136-5CCB-F68A-0084EEF746F6}"/>
              </a:ext>
            </a:extLst>
          </p:cNvPr>
          <p:cNvSpPr txBox="1"/>
          <p:nvPr/>
        </p:nvSpPr>
        <p:spPr>
          <a:xfrm>
            <a:off x="2815728" y="8093412"/>
            <a:ext cx="3395298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/>
              <a:t>Boîtes polystyrène: propres, </a:t>
            </a:r>
            <a:r>
              <a:rPr lang="fr-FR" sz="1600" b="1"/>
              <a:t>blanches</a:t>
            </a:r>
            <a:r>
              <a:rPr lang="fr-FR" sz="1600"/>
              <a:t>, </a:t>
            </a:r>
            <a:r>
              <a:rPr lang="fr-FR" sz="1600" b="1"/>
              <a:t>sans étiquette/adhésif</a:t>
            </a:r>
          </a:p>
          <a:p>
            <a:pPr>
              <a:spcBef>
                <a:spcPts val="600"/>
              </a:spcBef>
            </a:pPr>
            <a:r>
              <a:rPr lang="fr-FR" sz="1600"/>
              <a:t>Polystyrene boxes: </a:t>
            </a:r>
            <a:r>
              <a:rPr lang="fr-FR" sz="1600" b="1"/>
              <a:t>clean, white and without labels/adhesives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63D7F64-E713-8AF3-A2CE-EC4525422A90}"/>
              </a:ext>
            </a:extLst>
          </p:cNvPr>
          <p:cNvSpPr txBox="1"/>
          <p:nvPr/>
        </p:nvSpPr>
        <p:spPr>
          <a:xfrm>
            <a:off x="4962637" y="1010077"/>
            <a:ext cx="21025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/>
              <a:t>Local déchets </a:t>
            </a:r>
            <a:r>
              <a:rPr lang="fr-FR">
                <a:solidFill>
                  <a:srgbClr val="FF0000"/>
                </a:solidFill>
              </a:rPr>
              <a:t>BBS-1</a:t>
            </a:r>
            <a:r>
              <a:rPr lang="fr-FR"/>
              <a:t>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76F16F3-EED9-E487-04FF-8681870FFB3C}"/>
              </a:ext>
            </a:extLst>
          </p:cNvPr>
          <p:cNvSpPr txBox="1"/>
          <p:nvPr/>
        </p:nvSpPr>
        <p:spPr>
          <a:xfrm>
            <a:off x="1830814" y="3756360"/>
            <a:ext cx="16385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/>
              <a:t>Cartouches encre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A78ED49-C2D3-4DE5-1754-4D22BBC072FF}"/>
              </a:ext>
            </a:extLst>
          </p:cNvPr>
          <p:cNvSpPr txBox="1"/>
          <p:nvPr/>
        </p:nvSpPr>
        <p:spPr>
          <a:xfrm>
            <a:off x="2591600" y="4928180"/>
            <a:ext cx="5661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/>
              <a:t>Piles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507AAF3-F657-AB39-7B59-F4982469118D}"/>
              </a:ext>
            </a:extLst>
          </p:cNvPr>
          <p:cNvSpPr txBox="1"/>
          <p:nvPr/>
        </p:nvSpPr>
        <p:spPr>
          <a:xfrm>
            <a:off x="270129" y="5098261"/>
            <a:ext cx="201369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/>
              <a:t>Plastique bureautique</a:t>
            </a:r>
          </a:p>
        </p:txBody>
      </p: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35DD6E28-0D04-5663-5DA8-C237833DBD67}"/>
              </a:ext>
            </a:extLst>
          </p:cNvPr>
          <p:cNvCxnSpPr>
            <a:cxnSpLocks/>
          </p:cNvCxnSpPr>
          <p:nvPr/>
        </p:nvCxnSpPr>
        <p:spPr>
          <a:xfrm>
            <a:off x="4242933" y="1737377"/>
            <a:ext cx="867882" cy="0"/>
          </a:xfrm>
          <a:prstGeom prst="straightConnector1">
            <a:avLst/>
          </a:prstGeom>
          <a:ln w="28575" cap="flat">
            <a:solidFill>
              <a:schemeClr val="accent6">
                <a:lumMod val="75000"/>
              </a:schemeClr>
            </a:solidFill>
            <a:miter lim="800000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EDD70EED-57C7-B777-7365-307517134B14}"/>
              </a:ext>
            </a:extLst>
          </p:cNvPr>
          <p:cNvCxnSpPr>
            <a:cxnSpLocks/>
          </p:cNvCxnSpPr>
          <p:nvPr/>
        </p:nvCxnSpPr>
        <p:spPr>
          <a:xfrm>
            <a:off x="3520026" y="10075023"/>
            <a:ext cx="1192992" cy="0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CCA2FD61-CBE8-DA40-D8D2-1AA0AF28376F}"/>
              </a:ext>
            </a:extLst>
          </p:cNvPr>
          <p:cNvCxnSpPr>
            <a:cxnSpLocks/>
          </p:cNvCxnSpPr>
          <p:nvPr/>
        </p:nvCxnSpPr>
        <p:spPr>
          <a:xfrm flipV="1">
            <a:off x="3609246" y="10377453"/>
            <a:ext cx="1143619" cy="919902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oneTexte 11">
            <a:extLst>
              <a:ext uri="{FF2B5EF4-FFF2-40B4-BE49-F238E27FC236}">
                <a16:creationId xmlns:a16="http://schemas.microsoft.com/office/drawing/2014/main" id="{B32FB678-D24C-6DF9-FEB3-D1071E4D95C6}"/>
              </a:ext>
            </a:extLst>
          </p:cNvPr>
          <p:cNvSpPr txBox="1"/>
          <p:nvPr/>
        </p:nvSpPr>
        <p:spPr>
          <a:xfrm>
            <a:off x="2619632" y="0"/>
            <a:ext cx="404630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>
                <a:solidFill>
                  <a:schemeClr val="accent6">
                    <a:lumMod val="75000"/>
                  </a:schemeClr>
                </a:solidFill>
              </a:rPr>
              <a:t>Déchets à recycler</a:t>
            </a:r>
          </a:p>
        </p:txBody>
      </p: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CA95FE70-65FA-32CA-5145-44795A174371}"/>
              </a:ext>
            </a:extLst>
          </p:cNvPr>
          <p:cNvCxnSpPr>
            <a:cxnSpLocks/>
          </p:cNvCxnSpPr>
          <p:nvPr/>
        </p:nvCxnSpPr>
        <p:spPr>
          <a:xfrm>
            <a:off x="3291840" y="4271554"/>
            <a:ext cx="1371600" cy="470263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ZoneTexte 14">
            <a:extLst>
              <a:ext uri="{FF2B5EF4-FFF2-40B4-BE49-F238E27FC236}">
                <a16:creationId xmlns:a16="http://schemas.microsoft.com/office/drawing/2014/main" id="{665982AC-8C00-6B93-672B-FF23CE8328CB}"/>
              </a:ext>
            </a:extLst>
          </p:cNvPr>
          <p:cNvSpPr txBox="1"/>
          <p:nvPr/>
        </p:nvSpPr>
        <p:spPr>
          <a:xfrm>
            <a:off x="642313" y="2351597"/>
            <a:ext cx="460735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600"/>
              <a:t>Plastique</a:t>
            </a:r>
            <a:r>
              <a:rPr lang="fr-FR" sz="1600" b="1"/>
              <a:t> propre, sans étiquettes/adhésifs</a:t>
            </a:r>
          </a:p>
          <a:p>
            <a:pPr algn="ctr">
              <a:spcBef>
                <a:spcPts val="600"/>
              </a:spcBef>
            </a:pPr>
            <a:r>
              <a:rPr lang="fr-FR" sz="1600" b="1"/>
              <a:t>Clean </a:t>
            </a:r>
            <a:r>
              <a:rPr lang="fr-FR" sz="1600"/>
              <a:t>plastic</a:t>
            </a:r>
            <a:r>
              <a:rPr lang="fr-FR" sz="1600" b="1"/>
              <a:t> without labels/adhesives</a:t>
            </a:r>
          </a:p>
          <a:p>
            <a:pPr algn="ctr">
              <a:spcBef>
                <a:spcPts val="600"/>
              </a:spcBef>
            </a:pPr>
            <a:r>
              <a:rPr lang="fr-FR" sz="1400"/>
              <a:t>Please, separate the clear plastic from the </a:t>
            </a:r>
            <a:r>
              <a:rPr lang="fr-FR" sz="1400">
                <a:solidFill>
                  <a:srgbClr val="FF0000"/>
                </a:solidFill>
              </a:rPr>
              <a:t>c</a:t>
            </a:r>
            <a:r>
              <a:rPr lang="fr-FR" sz="1400">
                <a:solidFill>
                  <a:srgbClr val="92D050"/>
                </a:solidFill>
              </a:rPr>
              <a:t>o</a:t>
            </a:r>
            <a:r>
              <a:rPr lang="fr-FR" sz="1400">
                <a:solidFill>
                  <a:schemeClr val="accent2">
                    <a:lumMod val="60000"/>
                    <a:lumOff val="40000"/>
                  </a:schemeClr>
                </a:solidFill>
              </a:rPr>
              <a:t>l</a:t>
            </a:r>
            <a:r>
              <a:rPr lang="fr-FR" sz="1400">
                <a:solidFill>
                  <a:srgbClr val="00B050"/>
                </a:solidFill>
              </a:rPr>
              <a:t>o</a:t>
            </a:r>
            <a:r>
              <a:rPr lang="fr-FR" sz="1400">
                <a:solidFill>
                  <a:schemeClr val="accent1"/>
                </a:solidFill>
              </a:rPr>
              <a:t>u</a:t>
            </a:r>
            <a:r>
              <a:rPr lang="fr-FR" sz="1400">
                <a:solidFill>
                  <a:srgbClr val="FF0000"/>
                </a:solidFill>
              </a:rPr>
              <a:t>r</a:t>
            </a:r>
            <a:r>
              <a:rPr lang="fr-FR" sz="1400">
                <a:solidFill>
                  <a:srgbClr val="0070C0"/>
                </a:solidFill>
              </a:rPr>
              <a:t>e</a:t>
            </a:r>
            <a:r>
              <a:rPr lang="fr-FR" sz="1400">
                <a:solidFill>
                  <a:srgbClr val="7030A0"/>
                </a:solidFill>
              </a:rPr>
              <a:t>d</a:t>
            </a:r>
            <a:r>
              <a:rPr lang="fr-FR" sz="1400"/>
              <a:t> tip racks 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78E3095-3991-04A2-09B5-43497786B4BC}"/>
              </a:ext>
            </a:extLst>
          </p:cNvPr>
          <p:cNvSpPr txBox="1"/>
          <p:nvPr/>
        </p:nvSpPr>
        <p:spPr>
          <a:xfrm>
            <a:off x="1002640" y="10586161"/>
            <a:ext cx="30059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/>
              <a:t>Bouchons vissés </a:t>
            </a:r>
            <a:r>
              <a:rPr lang="fr-FR" sz="1600"/>
              <a:t>sur les bouteilles</a:t>
            </a:r>
          </a:p>
          <a:p>
            <a:r>
              <a:rPr lang="fr-FR" sz="1600" b="1"/>
              <a:t>Caps screwed </a:t>
            </a:r>
            <a:r>
              <a:rPr lang="fr-FR" sz="1600"/>
              <a:t>onto bottles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FF409E37-2686-BF9F-F0DC-57EF096D29D7}"/>
              </a:ext>
            </a:extLst>
          </p:cNvPr>
          <p:cNvSpPr txBox="1"/>
          <p:nvPr/>
        </p:nvSpPr>
        <p:spPr>
          <a:xfrm>
            <a:off x="6028158" y="11118108"/>
            <a:ext cx="341882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1200"/>
              <a:t>Si vous avez des questions, contacter:</a:t>
            </a:r>
          </a:p>
          <a:p>
            <a:r>
              <a:rPr lang="fr-FR" sz="1200"/>
              <a:t>Alice Bibeyran (alice.bibeyran@inserm.fr)</a:t>
            </a:r>
          </a:p>
          <a:p>
            <a:r>
              <a:rPr lang="fr-FR" sz="1200"/>
              <a:t>Isabelle Iost (isabelle.iost@inserm.fr))</a:t>
            </a:r>
          </a:p>
          <a:p>
            <a:r>
              <a:rPr lang="fr-FR" sz="1200"/>
              <a:t>Groupe DDRS du BBS (ddrs_bbs@diff.u-bordeaux.fr)</a:t>
            </a:r>
          </a:p>
          <a:p>
            <a:endParaRPr lang="fr-FR" sz="1200"/>
          </a:p>
        </p:txBody>
      </p: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D12B78CE-3031-A539-55D3-DC2D8F0F72E2}"/>
              </a:ext>
            </a:extLst>
          </p:cNvPr>
          <p:cNvCxnSpPr>
            <a:cxnSpLocks/>
          </p:cNvCxnSpPr>
          <p:nvPr/>
        </p:nvCxnSpPr>
        <p:spPr>
          <a:xfrm flipV="1">
            <a:off x="3344091" y="4990011"/>
            <a:ext cx="1319349" cy="404949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oneTexte 18">
            <a:extLst>
              <a:ext uri="{FF2B5EF4-FFF2-40B4-BE49-F238E27FC236}">
                <a16:creationId xmlns:a16="http://schemas.microsoft.com/office/drawing/2014/main" id="{7FA319A4-6A22-B788-620E-CBB08B80731A}"/>
              </a:ext>
            </a:extLst>
          </p:cNvPr>
          <p:cNvSpPr txBox="1"/>
          <p:nvPr/>
        </p:nvSpPr>
        <p:spPr>
          <a:xfrm>
            <a:off x="4979832" y="3818241"/>
            <a:ext cx="9460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>
                <a:solidFill>
                  <a:srgbClr val="FF0000"/>
                </a:solidFill>
              </a:rPr>
              <a:t>BBS -1</a:t>
            </a:r>
          </a:p>
          <a:p>
            <a:pPr algn="ctr"/>
            <a:r>
              <a:rPr lang="fr-FR">
                <a:solidFill>
                  <a:srgbClr val="FF0000"/>
                </a:solidFill>
              </a:rPr>
              <a:t>lifts A, B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196F28EF-ED24-04C0-934B-5F98F7ACDD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80852" y="1463671"/>
            <a:ext cx="897652" cy="892179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26ED8D6-91E6-9D61-28B1-9E61DBF15783}"/>
              </a:ext>
            </a:extLst>
          </p:cNvPr>
          <p:cNvSpPr txBox="1"/>
          <p:nvPr/>
        </p:nvSpPr>
        <p:spPr>
          <a:xfrm>
            <a:off x="1262603" y="12216825"/>
            <a:ext cx="35686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/>
              <a:t>Canettes, petits emballages métalliques</a:t>
            </a:r>
          </a:p>
          <a:p>
            <a:r>
              <a:rPr lang="fr-FR" sz="1600"/>
              <a:t>Aluminium cans &amp; small metal packaging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98A0223D-CA09-FB92-4911-2BCF6FA7B4BE}"/>
              </a:ext>
            </a:extLst>
          </p:cNvPr>
          <p:cNvSpPr txBox="1"/>
          <p:nvPr/>
        </p:nvSpPr>
        <p:spPr>
          <a:xfrm>
            <a:off x="5116419" y="9924766"/>
            <a:ext cx="3922869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/>
              <a:t>Bacs près de l’ascenseur à </a:t>
            </a:r>
            <a:r>
              <a:rPr lang="fr-FR">
                <a:solidFill>
                  <a:srgbClr val="FF0000"/>
                </a:solidFill>
              </a:rPr>
              <a:t>chaque étage</a:t>
            </a:r>
          </a:p>
          <a:p>
            <a:pPr>
              <a:spcBef>
                <a:spcPts val="600"/>
              </a:spcBef>
            </a:pPr>
            <a:r>
              <a:rPr lang="fr-FR"/>
              <a:t>Bins next to the lift on </a:t>
            </a:r>
            <a:r>
              <a:rPr lang="fr-FR">
                <a:solidFill>
                  <a:srgbClr val="FF0000"/>
                </a:solidFill>
              </a:rPr>
              <a:t>each floor</a:t>
            </a:r>
          </a:p>
        </p:txBody>
      </p: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A472151F-D99D-3FCF-8AA7-C7E9430A0BA9}"/>
              </a:ext>
            </a:extLst>
          </p:cNvPr>
          <p:cNvCxnSpPr>
            <a:cxnSpLocks/>
          </p:cNvCxnSpPr>
          <p:nvPr/>
        </p:nvCxnSpPr>
        <p:spPr>
          <a:xfrm>
            <a:off x="5714827" y="8494933"/>
            <a:ext cx="758054" cy="0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ZoneTexte 23">
            <a:extLst>
              <a:ext uri="{FF2B5EF4-FFF2-40B4-BE49-F238E27FC236}">
                <a16:creationId xmlns:a16="http://schemas.microsoft.com/office/drawing/2014/main" id="{32789C91-B843-4A4F-F1C2-9E88AA500ECA}"/>
              </a:ext>
            </a:extLst>
          </p:cNvPr>
          <p:cNvSpPr txBox="1"/>
          <p:nvPr/>
        </p:nvSpPr>
        <p:spPr>
          <a:xfrm>
            <a:off x="6601693" y="8057661"/>
            <a:ext cx="2811194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/>
              <a:t>Local déchet </a:t>
            </a:r>
            <a:r>
              <a:rPr lang="fr-FR">
                <a:solidFill>
                  <a:srgbClr val="FF0000"/>
                </a:solidFill>
              </a:rPr>
              <a:t>à notre étage </a:t>
            </a:r>
            <a:r>
              <a:rPr lang="fr-FR"/>
              <a:t>(S5047a, face ascenseur D)</a:t>
            </a:r>
          </a:p>
          <a:p>
            <a:pPr>
              <a:spcBef>
                <a:spcPts val="600"/>
              </a:spcBef>
            </a:pPr>
            <a:r>
              <a:rPr lang="fr-FR"/>
              <a:t>Waste room </a:t>
            </a:r>
            <a:r>
              <a:rPr lang="fr-FR">
                <a:solidFill>
                  <a:srgbClr val="FF0000"/>
                </a:solidFill>
              </a:rPr>
              <a:t>on our floor</a:t>
            </a:r>
          </a:p>
          <a:p>
            <a:r>
              <a:rPr lang="fr-FR"/>
              <a:t>(S5047a, facing lift D)</a:t>
            </a:r>
            <a:endParaRPr lang="fr-FR">
              <a:solidFill>
                <a:srgbClr val="FF0000"/>
              </a:solidFill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43FC2221-A467-D132-AD67-53FA08DE2A48}"/>
              </a:ext>
            </a:extLst>
          </p:cNvPr>
          <p:cNvSpPr txBox="1"/>
          <p:nvPr/>
        </p:nvSpPr>
        <p:spPr>
          <a:xfrm flipH="1">
            <a:off x="6845388" y="3158175"/>
            <a:ext cx="244426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>
                <a:solidFill>
                  <a:srgbClr val="FF0000"/>
                </a:solidFill>
              </a:rPr>
              <a:t>Chaque labo doit descendre ses déchets!</a:t>
            </a:r>
          </a:p>
          <a:p>
            <a:endParaRPr lang="fr-FR">
              <a:solidFill>
                <a:srgbClr val="FF0000"/>
              </a:solidFill>
            </a:endParaRPr>
          </a:p>
          <a:p>
            <a:r>
              <a:rPr lang="fr-FR">
                <a:solidFill>
                  <a:srgbClr val="FF0000"/>
                </a:solidFill>
              </a:rPr>
              <a:t>Every lab has to take down its waste! 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BD3F1ADD-1DD6-E1A8-40A6-0FDCB7A7A535}"/>
              </a:ext>
            </a:extLst>
          </p:cNvPr>
          <p:cNvSpPr txBox="1"/>
          <p:nvPr/>
        </p:nvSpPr>
        <p:spPr>
          <a:xfrm>
            <a:off x="7380813" y="2563508"/>
            <a:ext cx="5536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/>
              <a:t>⚠︎</a:t>
            </a:r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65855627-6854-F87D-9CA6-EA5D0FD792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77859" y="4468139"/>
            <a:ext cx="962528" cy="962528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C2C79923-ACDA-AE3B-100F-3E6FE0AB0395}"/>
              </a:ext>
            </a:extLst>
          </p:cNvPr>
          <p:cNvSpPr txBox="1"/>
          <p:nvPr/>
        </p:nvSpPr>
        <p:spPr>
          <a:xfrm>
            <a:off x="5417458" y="2398540"/>
            <a:ext cx="8312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>
                <a:solidFill>
                  <a:srgbClr val="FF0000"/>
                </a:solidFill>
              </a:rPr>
              <a:t>E-0033</a:t>
            </a:r>
          </a:p>
        </p:txBody>
      </p: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0F7443C0-CAF8-760F-A7C6-2D2B1B3463CA}"/>
              </a:ext>
            </a:extLst>
          </p:cNvPr>
          <p:cNvCxnSpPr/>
          <p:nvPr/>
        </p:nvCxnSpPr>
        <p:spPr>
          <a:xfrm>
            <a:off x="300576" y="7565442"/>
            <a:ext cx="8822247" cy="0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D5B857A3-1D2A-02F9-5A96-B8E0DE2D8D01}"/>
              </a:ext>
            </a:extLst>
          </p:cNvPr>
          <p:cNvCxnSpPr/>
          <p:nvPr/>
        </p:nvCxnSpPr>
        <p:spPr>
          <a:xfrm>
            <a:off x="4416724" y="11320502"/>
            <a:ext cx="753374" cy="753374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56A6B0C5-01F5-F63E-7BB0-6A044F2EB9E2}"/>
              </a:ext>
            </a:extLst>
          </p:cNvPr>
          <p:cNvCxnSpPr>
            <a:cxnSpLocks/>
          </p:cNvCxnSpPr>
          <p:nvPr/>
        </p:nvCxnSpPr>
        <p:spPr>
          <a:xfrm flipV="1">
            <a:off x="4390845" y="11317626"/>
            <a:ext cx="753374" cy="753374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AC82273-CF28-073A-FCB2-2006AF0EB1B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820682" y="239707"/>
            <a:ext cx="1275586" cy="1275586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B54C11C2-93D3-31AC-798E-68F639512B4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4573" y="9535596"/>
            <a:ext cx="720649" cy="930602"/>
          </a:xfrm>
          <a:prstGeom prst="rect">
            <a:avLst/>
          </a:prstGeom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A5597F20-DF62-EAD4-AEAC-81A1AB437AE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0283" y="1216829"/>
            <a:ext cx="757166" cy="933252"/>
          </a:xfrm>
          <a:prstGeom prst="rect">
            <a:avLst/>
          </a:prstGeom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0D8D663C-F16A-EEFD-CD76-AA97A4DCE88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9996" y="7972626"/>
            <a:ext cx="787666" cy="919902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6AAA5FF9-FDCF-BD12-CAB3-B52E0893D4ED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t="365"/>
          <a:stretch/>
        </p:blipFill>
        <p:spPr>
          <a:xfrm>
            <a:off x="296484" y="11314663"/>
            <a:ext cx="694733" cy="715236"/>
          </a:xfrm>
          <a:prstGeom prst="rect">
            <a:avLst/>
          </a:prstGeom>
        </p:spPr>
      </p:pic>
      <p:pic>
        <p:nvPicPr>
          <p:cNvPr id="61" name="Image 60">
            <a:extLst>
              <a:ext uri="{FF2B5EF4-FFF2-40B4-BE49-F238E27FC236}">
                <a16:creationId xmlns:a16="http://schemas.microsoft.com/office/drawing/2014/main" id="{D35C92E4-15F8-69EA-D3DE-3A01FAD670C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444489" y="1039758"/>
            <a:ext cx="2707849" cy="1226552"/>
          </a:xfrm>
          <a:prstGeom prst="rect">
            <a:avLst/>
          </a:prstGeom>
        </p:spPr>
      </p:pic>
      <p:pic>
        <p:nvPicPr>
          <p:cNvPr id="67" name="Image 66">
            <a:extLst>
              <a:ext uri="{FF2B5EF4-FFF2-40B4-BE49-F238E27FC236}">
                <a16:creationId xmlns:a16="http://schemas.microsoft.com/office/drawing/2014/main" id="{CA892CE6-FA9A-D152-0C2E-EDD3302B44A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881051" y="9448940"/>
            <a:ext cx="1345475" cy="1207270"/>
          </a:xfrm>
          <a:prstGeom prst="rect">
            <a:avLst/>
          </a:prstGeom>
        </p:spPr>
      </p:pic>
      <p:pic>
        <p:nvPicPr>
          <p:cNvPr id="69" name="Image 68">
            <a:extLst>
              <a:ext uri="{FF2B5EF4-FFF2-40B4-BE49-F238E27FC236}">
                <a16:creationId xmlns:a16="http://schemas.microsoft.com/office/drawing/2014/main" id="{8F8AB4F5-636B-946B-49B2-56235C9A57D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97000" y="11315700"/>
            <a:ext cx="524933" cy="965200"/>
          </a:xfrm>
          <a:prstGeom prst="rect">
            <a:avLst/>
          </a:prstGeom>
        </p:spPr>
      </p:pic>
      <p:pic>
        <p:nvPicPr>
          <p:cNvPr id="71" name="Image 70">
            <a:extLst>
              <a:ext uri="{FF2B5EF4-FFF2-40B4-BE49-F238E27FC236}">
                <a16:creationId xmlns:a16="http://schemas.microsoft.com/office/drawing/2014/main" id="{747D7E44-37D6-05B6-0456-AEA4C505A466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t="1542"/>
          <a:stretch/>
        </p:blipFill>
        <p:spPr>
          <a:xfrm>
            <a:off x="2181497" y="11371680"/>
            <a:ext cx="1665514" cy="890532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62CF177-7711-1383-8E57-91C373FDA27A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t="2302" r="4172" b="1782"/>
          <a:stretch/>
        </p:blipFill>
        <p:spPr>
          <a:xfrm rot="1298673">
            <a:off x="843739" y="3959713"/>
            <a:ext cx="680097" cy="1009491"/>
          </a:xfrm>
          <a:prstGeom prst="rect">
            <a:avLst/>
          </a:prstGeom>
        </p:spPr>
      </p:pic>
      <p:sp>
        <p:nvSpPr>
          <p:cNvPr id="39" name="ZoneTexte 38">
            <a:extLst>
              <a:ext uri="{FF2B5EF4-FFF2-40B4-BE49-F238E27FC236}">
                <a16:creationId xmlns:a16="http://schemas.microsoft.com/office/drawing/2014/main" id="{B171E049-F2A9-FC68-380B-5C35A9CC0AB8}"/>
              </a:ext>
            </a:extLst>
          </p:cNvPr>
          <p:cNvSpPr txBox="1"/>
          <p:nvPr/>
        </p:nvSpPr>
        <p:spPr>
          <a:xfrm>
            <a:off x="114501" y="3745475"/>
            <a:ext cx="10198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/>
              <a:t>Ampoules</a:t>
            </a:r>
          </a:p>
        </p:txBody>
      </p:sp>
      <p:pic>
        <p:nvPicPr>
          <p:cNvPr id="40" name="Picture 2">
            <a:extLst>
              <a:ext uri="{FF2B5EF4-FFF2-40B4-BE49-F238E27FC236}">
                <a16:creationId xmlns:a16="http://schemas.microsoft.com/office/drawing/2014/main" id="{1CA10A15-55C3-73F5-B755-47FB9BF73E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2971" y="6394886"/>
            <a:ext cx="1441543" cy="982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ZoneTexte 40">
            <a:extLst>
              <a:ext uri="{FF2B5EF4-FFF2-40B4-BE49-F238E27FC236}">
                <a16:creationId xmlns:a16="http://schemas.microsoft.com/office/drawing/2014/main" id="{4A9E3C0B-63EF-5C7B-EF80-6C282FAEC596}"/>
              </a:ext>
            </a:extLst>
          </p:cNvPr>
          <p:cNvSpPr txBox="1"/>
          <p:nvPr/>
        </p:nvSpPr>
        <p:spPr>
          <a:xfrm>
            <a:off x="1807191" y="6622261"/>
            <a:ext cx="22292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/>
              <a:t>Equipement électrique et électronique</a:t>
            </a:r>
          </a:p>
        </p:txBody>
      </p:sp>
      <p:cxnSp>
        <p:nvCxnSpPr>
          <p:cNvPr id="42" name="Connecteur droit avec flèche 41">
            <a:extLst>
              <a:ext uri="{FF2B5EF4-FFF2-40B4-BE49-F238E27FC236}">
                <a16:creationId xmlns:a16="http://schemas.microsoft.com/office/drawing/2014/main" id="{7F55A576-3553-D3A9-62E2-02D193CBB2A2}"/>
              </a:ext>
            </a:extLst>
          </p:cNvPr>
          <p:cNvCxnSpPr>
            <a:cxnSpLocks/>
          </p:cNvCxnSpPr>
          <p:nvPr/>
        </p:nvCxnSpPr>
        <p:spPr>
          <a:xfrm>
            <a:off x="5081451" y="6923315"/>
            <a:ext cx="1410789" cy="0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ZoneTexte 45">
            <a:extLst>
              <a:ext uri="{FF2B5EF4-FFF2-40B4-BE49-F238E27FC236}">
                <a16:creationId xmlns:a16="http://schemas.microsoft.com/office/drawing/2014/main" id="{5D5016AA-CDF9-2FDF-4D30-037F2CD3B396}"/>
              </a:ext>
            </a:extLst>
          </p:cNvPr>
          <p:cNvSpPr txBox="1"/>
          <p:nvPr/>
        </p:nvSpPr>
        <p:spPr>
          <a:xfrm>
            <a:off x="6544490" y="6675119"/>
            <a:ext cx="26821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/>
              <a:t>Envoyer e-mail à </a:t>
            </a:r>
            <a:r>
              <a:rPr lang="fr-FR" sz="1600">
                <a:solidFill>
                  <a:srgbClr val="000000"/>
                </a:solidFill>
                <a:effectLst/>
              </a:rPr>
              <a:t>DSO Carreire</a:t>
            </a:r>
          </a:p>
          <a:p>
            <a:r>
              <a:rPr lang="fr-FR" sz="1600">
                <a:solidFill>
                  <a:srgbClr val="000000"/>
                </a:solidFill>
              </a:rPr>
              <a:t>benoit.brun@u-bordeaux.fr</a:t>
            </a:r>
            <a:endParaRPr lang="fr-FR" sz="1600"/>
          </a:p>
        </p:txBody>
      </p:sp>
      <p:pic>
        <p:nvPicPr>
          <p:cNvPr id="51" name="Image 50">
            <a:extLst>
              <a:ext uri="{FF2B5EF4-FFF2-40B4-BE49-F238E27FC236}">
                <a16:creationId xmlns:a16="http://schemas.microsoft.com/office/drawing/2014/main" id="{22186511-11CB-3D76-3588-58B52BD3FFA2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779004" y="4047936"/>
            <a:ext cx="1225454" cy="785596"/>
          </a:xfrm>
          <a:prstGeom prst="rect">
            <a:avLst/>
          </a:prstGeom>
        </p:spPr>
      </p:pic>
      <p:pic>
        <p:nvPicPr>
          <p:cNvPr id="52" name="Image 51">
            <a:extLst>
              <a:ext uri="{FF2B5EF4-FFF2-40B4-BE49-F238E27FC236}">
                <a16:creationId xmlns:a16="http://schemas.microsoft.com/office/drawing/2014/main" id="{EDFEC133-AD14-327F-1FFE-A38B5D2F22F5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456087" y="5357308"/>
            <a:ext cx="757375" cy="512148"/>
          </a:xfrm>
          <a:prstGeom prst="rect">
            <a:avLst/>
          </a:prstGeom>
        </p:spPr>
      </p:pic>
      <p:pic>
        <p:nvPicPr>
          <p:cNvPr id="54" name="Image 53">
            <a:extLst>
              <a:ext uri="{FF2B5EF4-FFF2-40B4-BE49-F238E27FC236}">
                <a16:creationId xmlns:a16="http://schemas.microsoft.com/office/drawing/2014/main" id="{78737B9E-44DD-0E8D-D794-1682D97B4B11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 rot="5400000">
            <a:off x="803056" y="5059854"/>
            <a:ext cx="965184" cy="1604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69937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122</TotalTime>
  <Words>203</Words>
  <Application>Microsoft Office PowerPoint</Application>
  <PresentationFormat>A3 (297 x 420 mm)</PresentationFormat>
  <Paragraphs>34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Isabelle Iost</dc:creator>
  <cp:lastModifiedBy>Annabel AR. Reynaud</cp:lastModifiedBy>
  <cp:revision>11</cp:revision>
  <dcterms:created xsi:type="dcterms:W3CDTF">2024-11-15T08:44:11Z</dcterms:created>
  <dcterms:modified xsi:type="dcterms:W3CDTF">2025-12-18T13:24:52Z</dcterms:modified>
</cp:coreProperties>
</file>